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aleway"/>
      <p:regular r:id="rId11"/>
      <p:bold r:id="rId12"/>
      <p:italic r:id="rId13"/>
      <p:boldItalic r:id="rId14"/>
    </p:embeddedFont>
    <p:embeddedFont>
      <p:font typeface="La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regular.fntdata"/><Relationship Id="rId10" Type="http://schemas.openxmlformats.org/officeDocument/2006/relationships/slide" Target="slides/slide5.xml"/><Relationship Id="rId13" Type="http://schemas.openxmlformats.org/officeDocument/2006/relationships/font" Target="fonts/Raleway-italic.fntdata"/><Relationship Id="rId12" Type="http://schemas.openxmlformats.org/officeDocument/2006/relationships/font" Target="fonts/Raleway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regular.fntdata"/><Relationship Id="rId14" Type="http://schemas.openxmlformats.org/officeDocument/2006/relationships/font" Target="fonts/Raleway-boldItalic.fntdata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jpg>
</file>

<file path=ppt/media/image4.jp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f88252dc4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f88252dc4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9e268465e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9e268465e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153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solidFill>
                  <a:srgbClr val="999999"/>
                </a:solidFill>
                <a:latin typeface="Raleway"/>
                <a:ea typeface="Raleway"/>
                <a:cs typeface="Raleway"/>
                <a:sym typeface="Raleway"/>
              </a:rPr>
              <a:t>IES Ítaca, Zaragoza</a:t>
            </a:r>
            <a:endParaRPr sz="800">
              <a:solidFill>
                <a:srgbClr val="99999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latin typeface="Raleway"/>
                <a:ea typeface="Raleway"/>
                <a:cs typeface="Raleway"/>
                <a:sym typeface="Raleway"/>
              </a:rPr>
              <a:t>Versión 0.1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07" name="Google Shape;107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" name="Google Shape;110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11" name="Google Shape;111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2" name="Google Shape;112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" name="Google Shape;117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8" name="Google Shape;118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" name="Google Shape;120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" name="Google Shape;121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2" name="Google Shape;122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4" name="Google Shape;124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5" name="Google Shape;125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" name="Google Shape;126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Google Shape;127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0" name="Google Shape;130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1" name="Google Shape;131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2" name="Google Shape;132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37" name="Google Shape;137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" name="Google Shape;140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1" name="Google Shape;14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2" name="Google Shape;142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3" name="Google Shape;143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" name="Google Shape;144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" name="Google Shape;145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8" name="Google Shape;148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9" name="Google Shape;149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" name="Google Shape;151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ES Itaca">
  <p:cSld name="SECTION_HEADER_1">
    <p:bg>
      <p:bgPr>
        <a:solidFill>
          <a:schemeClr val="dk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6775" y="53770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4" name="Google Shape;154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5" name="Google Shape;155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IES Ítaca, Zaragoza</a:t>
            </a:r>
            <a:endParaRPr sz="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6" name="Google Shape;156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Versión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59" name="Google Shape;159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" name="Google Shape;161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2" name="Google Shape;162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3" name="Google Shape;163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4" name="Google Shape;164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" name="Google Shape;166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1" name="Google Shape;21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4" name="Google Shape;24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9" name="Google Shape;29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" name="Google Shape;30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3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5" name="Google Shape;3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9" name="Google Shape;39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Ítaca - Título punto e introducción" type="tx">
  <p:cSld name="TITLE_AND_BOD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" name="Google Shape;45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6" name="Google Shape;46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" name="Google Shape;48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0" name="Google Shape;50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51" name="Google Shape;51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" name="Google Shape;52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58" name="Google Shape;58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" name="Google Shape;59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Google Shape;62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4" name="Google Shape;64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7" name="Google Shape;67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" name="Google Shape;68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" name="Google Shape;74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5" name="Google Shape;75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" name="Google Shape;78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9" name="Google Shape;79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1" name="Google Shape;81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" name="Google Shape;87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8" name="Google Shape;88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1" name="Google Shape;91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92" name="Google Shape;92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3" name="Google Shape;93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ES Ítaca - Texto Básico ">
  <p:cSld name="ONE_COLUMN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" name="Google Shape;98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9" name="Google Shape;99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" name="Google Shape;101;p10"/>
          <p:cNvSpPr txBox="1"/>
          <p:nvPr>
            <p:ph type="title"/>
          </p:nvPr>
        </p:nvSpPr>
        <p:spPr>
          <a:xfrm>
            <a:off x="721225" y="523425"/>
            <a:ext cx="7353600" cy="5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" name="Google Shape;102;p10"/>
          <p:cNvSpPr txBox="1"/>
          <p:nvPr>
            <p:ph idx="1" type="body"/>
          </p:nvPr>
        </p:nvSpPr>
        <p:spPr>
          <a:xfrm>
            <a:off x="721225" y="1545850"/>
            <a:ext cx="7383900" cy="32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3" name="Google Shape;103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4" name="Google Shape;104;p10"/>
          <p:cNvSpPr txBox="1"/>
          <p:nvPr/>
        </p:nvSpPr>
        <p:spPr>
          <a:xfrm>
            <a:off x="153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solidFill>
                  <a:srgbClr val="999999"/>
                </a:solidFill>
                <a:latin typeface="Raleway"/>
                <a:ea typeface="Raleway"/>
                <a:cs typeface="Raleway"/>
                <a:sym typeface="Raleway"/>
              </a:rPr>
              <a:t>IES Ítaca, Zaragoza</a:t>
            </a:r>
            <a:endParaRPr sz="800">
              <a:solidFill>
                <a:srgbClr val="99999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st.github.com/josejuansanchez/c408725e848afd64dd9a20ab37fba8c9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/>
          <p:nvPr>
            <p:ph type="ctrTitle"/>
          </p:nvPr>
        </p:nvSpPr>
        <p:spPr>
          <a:xfrm>
            <a:off x="729575" y="1283800"/>
            <a:ext cx="6037500" cy="16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 sz="4800">
                <a:solidFill>
                  <a:srgbClr val="000000"/>
                </a:solidFill>
              </a:rPr>
              <a:t>Práctica 2:</a:t>
            </a:r>
            <a:r>
              <a:rPr lang="es" sz="4800">
                <a:solidFill>
                  <a:srgbClr val="000000"/>
                </a:solidFill>
              </a:rPr>
              <a:t> </a:t>
            </a:r>
            <a:endParaRPr sz="4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4800">
                <a:solidFill>
                  <a:srgbClr val="000000"/>
                </a:solidFill>
              </a:rPr>
              <a:t>Patrones</a:t>
            </a:r>
            <a:endParaRPr i="1"/>
          </a:p>
        </p:txBody>
      </p:sp>
      <p:pic>
        <p:nvPicPr>
          <p:cNvPr id="172" name="Google Shape;17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6950" y="664675"/>
            <a:ext cx="2038050" cy="88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/>
          <p:nvPr>
            <p:ph type="title"/>
          </p:nvPr>
        </p:nvSpPr>
        <p:spPr>
          <a:xfrm>
            <a:off x="727650" y="5804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endParaRPr/>
          </a:p>
        </p:txBody>
      </p:sp>
      <p:sp>
        <p:nvSpPr>
          <p:cNvPr id="178" name="Google Shape;178;p19"/>
          <p:cNvSpPr txBox="1"/>
          <p:nvPr>
            <p:ph idx="1" type="body"/>
          </p:nvPr>
        </p:nvSpPr>
        <p:spPr>
          <a:xfrm>
            <a:off x="727650" y="1460500"/>
            <a:ext cx="7733700" cy="19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500"/>
              <a:t>Esta práctica divide en dos partes, por un lado la creación de un proyecto usando un patrón y explicando su funcionamiento y, por otro lado el desarrollo de un segundo proyecto tomando como base una estructura desde una base de datos y adaptándolo para utilizarlo usando los patrones MVC y DAO.</a:t>
            </a:r>
            <a:endParaRPr sz="1500"/>
          </a:p>
        </p:txBody>
      </p:sp>
      <p:pic>
        <p:nvPicPr>
          <p:cNvPr descr="shutterstock_429987889_edited.jpg" id="179" name="Google Shape;179;p19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 txBox="1"/>
          <p:nvPr>
            <p:ph idx="1" type="body"/>
          </p:nvPr>
        </p:nvSpPr>
        <p:spPr>
          <a:xfrm>
            <a:off x="721225" y="1444625"/>
            <a:ext cx="74067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es" sz="1500"/>
              <a:t>Investiga y estudia los distintos patrones de desarrollo del GoF (también se pueden proponer al profesor otros patrones interesantes del desarrollo de la capa de interfaz)</a:t>
            </a:r>
            <a:endParaRPr sz="15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Selecciona uno de los patrones y realiza un documento en el que en, al menos, una cara a letra de tamaño Arial 11 expliques su funcionamiento con tus palabras y porqué es interesante, dónde aplicarlo, variaciones para algunos lenguajes, etc (cuidado con los copy-paste…), incluye bibliografía!</a:t>
            </a:r>
            <a:endParaRPr sz="15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Crea un ejemplo en Java utilizando el patrón para un proyecto que tú imagines en el que se incluya dicho patrón y se comenta en el código el funcionamiento. Este proyecto se ha de referenciar en el documento y subir a Github.   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85" name="Google Shape;185;p20"/>
          <p:cNvSpPr txBox="1"/>
          <p:nvPr>
            <p:ph type="title"/>
          </p:nvPr>
        </p:nvSpPr>
        <p:spPr>
          <a:xfrm>
            <a:off x="721225" y="548725"/>
            <a:ext cx="77400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es" sz="2500"/>
              <a:t>Implementación y presentación de un patrón</a:t>
            </a:r>
            <a:endParaRPr b="0" sz="2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"/>
          <p:cNvSpPr txBox="1"/>
          <p:nvPr>
            <p:ph idx="1" type="body"/>
          </p:nvPr>
        </p:nvSpPr>
        <p:spPr>
          <a:xfrm>
            <a:off x="665650" y="1420825"/>
            <a:ext cx="74067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lphaLcPeriod" startAt="2"/>
            </a:pPr>
            <a:r>
              <a:rPr lang="es" sz="1500"/>
              <a:t>Tomando como base el script de la bd “jardinería” que puedes encontrar en </a:t>
            </a:r>
            <a:r>
              <a:rPr lang="es" sz="1500" u="sng">
                <a:solidFill>
                  <a:schemeClr val="hlink"/>
                </a:solidFill>
                <a:hlinkClick r:id="rId3"/>
              </a:rPr>
              <a:t>github jardinería</a:t>
            </a:r>
            <a:r>
              <a:rPr lang="es" sz="1500"/>
              <a:t> realiza las siguientes tareas:</a:t>
            </a:r>
            <a:endParaRPr sz="15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La interfaz que implemente el CRUD de una posible API de acceso a esos datos.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Crea al menos las clases Pedido, Cliente del modelo y PedidoDao, ClienteDao que implementen esa interfaz, para los objetos de la bb.dd.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/>
              <a:t>Genera dos clases estáticas constructoras (Patrón Builder) para crear Pedidos y Clientes.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s"/>
              <a:t>Ten cuidado de comprobar que a la hora de crear un cliente, no puede haber un cliente en la bbdd con el mismo código, y caso de que los datos nombre, apellidos y teléfono coincidan, deberás lanzar una excepción para notificar que se puede estar produciendo una duplicidad de datos.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s"/>
              <a:t>Cuando se crea un pedido, se ha de tener en cuenta que la fecha de creación es el “día de hoy”, la fecha de entrega esperada no puede ser anterior a tres días después de la fecha de creación y el código del cliente debe existir. En caso de no existir el código del cliente, lanza una excepción para notificar que el cliente no está en la base de datos.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91" name="Google Shape;191;p21"/>
          <p:cNvSpPr txBox="1"/>
          <p:nvPr>
            <p:ph type="title"/>
          </p:nvPr>
        </p:nvSpPr>
        <p:spPr>
          <a:xfrm>
            <a:off x="721225" y="548725"/>
            <a:ext cx="77400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 startAt="2"/>
            </a:pPr>
            <a:r>
              <a:rPr lang="es" sz="2500"/>
              <a:t>Aplicación del patrón DAO</a:t>
            </a:r>
            <a:endParaRPr b="0" sz="2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000000"/>
                </a:solidFill>
              </a:rPr>
              <a:t>Gracias.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